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62" r:id="rId4"/>
    <p:sldId id="260" r:id="rId5"/>
    <p:sldId id="263" r:id="rId6"/>
    <p:sldId id="261" r:id="rId7"/>
    <p:sldId id="264" r:id="rId8"/>
    <p:sldId id="267" r:id="rId9"/>
    <p:sldId id="268" r:id="rId10"/>
    <p:sldId id="269"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p:cViewPr varScale="1">
        <p:scale>
          <a:sx n="92" d="100"/>
          <a:sy n="92" d="100"/>
        </p:scale>
        <p:origin x="123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0AA43BB-785A-4D7B-8754-6C527505AD1D}" type="datetimeFigureOut">
              <a:rPr lang="en-US" smtClean="0"/>
              <a:t>3/19/2016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6B825B8-B956-4D42-878F-FD3A90A7BC0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AA43BB-785A-4D7B-8754-6C527505AD1D}"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825B8-B956-4D42-878F-FD3A90A7BC0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AA43BB-785A-4D7B-8754-6C527505AD1D}"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825B8-B956-4D42-878F-FD3A90A7BC0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0AA43BB-785A-4D7B-8754-6C527505AD1D}"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825B8-B956-4D42-878F-FD3A90A7BC0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AA43BB-785A-4D7B-8754-6C527505AD1D}" type="datetimeFigureOut">
              <a:rPr lang="en-US" smtClean="0"/>
              <a:t>3/19/2016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6B825B8-B956-4D42-878F-FD3A90A7BC0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0AA43BB-785A-4D7B-8754-6C527505AD1D}"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825B8-B956-4D42-878F-FD3A90A7BC0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0AA43BB-785A-4D7B-8754-6C527505AD1D}" type="datetimeFigureOut">
              <a:rPr lang="en-US" smtClean="0"/>
              <a:t>3/19/2016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B825B8-B956-4D42-878F-FD3A90A7BC0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AA43BB-785A-4D7B-8754-6C527505AD1D}" type="datetimeFigureOut">
              <a:rPr lang="en-US" smtClean="0"/>
              <a:t>3/19/2016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B825B8-B956-4D42-878F-FD3A90A7BC0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A43BB-785A-4D7B-8754-6C527505AD1D}" type="datetimeFigureOut">
              <a:rPr lang="en-US" smtClean="0"/>
              <a:t>3/19/2016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B825B8-B956-4D42-878F-FD3A90A7BC0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AA43BB-785A-4D7B-8754-6C527505AD1D}"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825B8-B956-4D42-878F-FD3A90A7BC0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AA43BB-785A-4D7B-8754-6C527505AD1D}" type="datetimeFigureOut">
              <a:rPr lang="en-US" smtClean="0"/>
              <a:t>3/19/2016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6B825B8-B956-4D42-878F-FD3A90A7BC0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0AA43BB-785A-4D7B-8754-6C527505AD1D}" type="datetimeFigureOut">
              <a:rPr lang="en-US" smtClean="0"/>
              <a:t>3/19/2016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6B825B8-B956-4D42-878F-FD3A90A7BC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934200" cy="3276600"/>
          </a:xfrm>
        </p:spPr>
        <p:style>
          <a:lnRef idx="2">
            <a:schemeClr val="dk1"/>
          </a:lnRef>
          <a:fillRef idx="1">
            <a:schemeClr val="lt1"/>
          </a:fillRef>
          <a:effectRef idx="0">
            <a:schemeClr val="dk1"/>
          </a:effectRef>
          <a:fontRef idx="minor">
            <a:schemeClr val="dk1"/>
          </a:fontRef>
        </p:style>
        <p:txBody>
          <a:bodyPr>
            <a:normAutofit/>
          </a:bodyPr>
          <a:lstStyle/>
          <a:p>
            <a:r>
              <a:rPr lang="en-US" sz="5400" dirty="0" smtClean="0"/>
              <a:t>Psalms 119:89</a:t>
            </a:r>
            <a:endParaRPr lang="en-US" sz="5400" dirty="0"/>
          </a:p>
          <a:p>
            <a:r>
              <a:rPr lang="en-US" sz="5400" dirty="0" smtClean="0"/>
              <a:t>“ For ever, O Lord, thy word is settle in heaven”.</a:t>
            </a:r>
            <a:endParaRPr lang="en-US" sz="5400" dirty="0"/>
          </a:p>
        </p:txBody>
      </p:sp>
      <p:sp>
        <p:nvSpPr>
          <p:cNvPr id="4" name="Title 3"/>
          <p:cNvSpPr>
            <a:spLocks noGrp="1"/>
          </p:cNvSpPr>
          <p:nvPr>
            <p:ph type="ctrTitle"/>
          </p:nvPr>
        </p:nvSpPr>
        <p:spPr/>
        <p:txBody>
          <a:bodyPr/>
          <a:lstStyle/>
          <a:p>
            <a:r>
              <a:rPr lang="en-US" b="1" dirty="0" smtClean="0"/>
              <a:t>Things Settled In Heaven</a:t>
            </a:r>
            <a:endParaRPr lang="en-US" b="1" dirty="0"/>
          </a:p>
        </p:txBody>
      </p:sp>
    </p:spTree>
    <p:extLst>
      <p:ext uri="{BB962C8B-B14F-4D97-AF65-F5344CB8AC3E}">
        <p14:creationId xmlns:p14="http://schemas.microsoft.com/office/powerpoint/2010/main" val="37955948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1250"/>
                                        <p:tgtEl>
                                          <p:spTgt spid="3">
                                            <p:bg/>
                                          </p:spTgt>
                                        </p:tgtEl>
                                        <p:attrNameLst>
                                          <p:attrName>ppt_y</p:attrName>
                                        </p:attrNameLst>
                                      </p:cBhvr>
                                      <p:tavLst>
                                        <p:tav tm="0">
                                          <p:val>
                                            <p:strVal val="#ppt_y-#ppt_h*1.125000"/>
                                          </p:val>
                                        </p:tav>
                                        <p:tav tm="100000">
                                          <p:val>
                                            <p:strVal val="#ppt_y"/>
                                          </p:val>
                                        </p:tav>
                                      </p:tavLst>
                                    </p:anim>
                                    <p:animEffect transition="in" filter="wipe(down)">
                                      <p:cBhvr>
                                        <p:cTn id="13" dur="125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9" dur="125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125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25"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lstStyle/>
          <a:p>
            <a:r>
              <a:rPr lang="en-US" b="1" dirty="0" smtClean="0"/>
              <a:t>Our Attitude on </a:t>
            </a:r>
            <a:r>
              <a:rPr lang="en-US" b="1" dirty="0"/>
              <a:t>W</a:t>
            </a:r>
            <a:r>
              <a:rPr lang="en-US" b="1" dirty="0" smtClean="0"/>
              <a:t>hat is Settled?</a:t>
            </a:r>
            <a:endParaRPr lang="en-US" b="1" dirty="0"/>
          </a:p>
        </p:txBody>
      </p:sp>
      <p:sp>
        <p:nvSpPr>
          <p:cNvPr id="3" name="Content Placeholder 2"/>
          <p:cNvSpPr>
            <a:spLocks noGrp="1"/>
          </p:cNvSpPr>
          <p:nvPr>
            <p:ph sz="quarter" idx="1"/>
          </p:nvPr>
        </p:nvSpPr>
        <p:spPr>
          <a:xfrm>
            <a:off x="838200" y="1524000"/>
            <a:ext cx="7772400" cy="1143000"/>
          </a:xfrm>
        </p:spPr>
        <p:txBody>
          <a:bodyPr>
            <a:normAutofit/>
          </a:bodyPr>
          <a:lstStyle/>
          <a:p>
            <a:r>
              <a:rPr lang="en-US" b="1" dirty="0" smtClean="0"/>
              <a:t>Let It be…</a:t>
            </a:r>
          </a:p>
          <a:p>
            <a:pPr lvl="1"/>
            <a:r>
              <a:rPr lang="en-US" b="1" dirty="0" smtClean="0">
                <a:solidFill>
                  <a:srgbClr val="FF0000"/>
                </a:solidFill>
              </a:rPr>
              <a:t>“If God Said it, I believe it, that settles it!”</a:t>
            </a:r>
          </a:p>
          <a:p>
            <a:pPr marL="320040" lvl="1" indent="0">
              <a:buNone/>
            </a:pPr>
            <a:endParaRPr lang="en-US" b="1" dirty="0" smtClean="0"/>
          </a:p>
          <a:p>
            <a:pPr marL="0" indent="0">
              <a:buNone/>
            </a:pPr>
            <a:endParaRPr lang="en-US" b="1" dirty="0" smtClean="0"/>
          </a:p>
        </p:txBody>
      </p:sp>
      <p:sp>
        <p:nvSpPr>
          <p:cNvPr id="5" name="TextBox 4"/>
          <p:cNvSpPr txBox="1"/>
          <p:nvPr/>
        </p:nvSpPr>
        <p:spPr>
          <a:xfrm>
            <a:off x="914400" y="2743200"/>
            <a:ext cx="7772400" cy="954107"/>
          </a:xfrm>
          <a:prstGeom prst="rect">
            <a:avLst/>
          </a:prstGeom>
          <a:solidFill>
            <a:schemeClr val="accent1">
              <a:lumMod val="40000"/>
              <a:lumOff val="60000"/>
            </a:schemeClr>
          </a:solidFill>
        </p:spPr>
        <p:txBody>
          <a:bodyPr wrap="square" rtlCol="0">
            <a:spAutoFit/>
          </a:bodyPr>
          <a:lstStyle/>
          <a:p>
            <a:r>
              <a:rPr lang="en-US" sz="2800" b="1" i="1" dirty="0" smtClean="0"/>
              <a:t>“Then Peter and the other apostles answered and said, We ought to obey God rather than men” </a:t>
            </a:r>
            <a:r>
              <a:rPr lang="en-US" sz="2800" dirty="0" smtClean="0"/>
              <a:t>- Acts 5:29</a:t>
            </a:r>
            <a:endParaRPr lang="en-US" sz="2800" dirty="0"/>
          </a:p>
        </p:txBody>
      </p:sp>
    </p:spTree>
    <p:extLst>
      <p:ext uri="{BB962C8B-B14F-4D97-AF65-F5344CB8AC3E}">
        <p14:creationId xmlns:p14="http://schemas.microsoft.com/office/powerpoint/2010/main" val="3119627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style>
          <a:lnRef idx="2">
            <a:schemeClr val="dk1"/>
          </a:lnRef>
          <a:fillRef idx="1">
            <a:schemeClr val="lt1"/>
          </a:fillRef>
          <a:effectRef idx="0">
            <a:schemeClr val="dk1"/>
          </a:effectRef>
          <a:fontRef idx="minor">
            <a:schemeClr val="dk1"/>
          </a:fontRef>
        </p:style>
        <p:txBody>
          <a:bodyPr/>
          <a:lstStyle/>
          <a:p>
            <a:pPr algn="ctr"/>
            <a:r>
              <a:rPr lang="en-US" dirty="0" smtClean="0"/>
              <a:t>What Must I Do To Be Saved?</a:t>
            </a:r>
            <a:endParaRPr lang="en-US" dirty="0"/>
          </a:p>
        </p:txBody>
      </p:sp>
      <p:sp>
        <p:nvSpPr>
          <p:cNvPr id="3" name="Content Placeholder 2"/>
          <p:cNvSpPr>
            <a:spLocks noGrp="1"/>
          </p:cNvSpPr>
          <p:nvPr>
            <p:ph sz="quarter"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b="1" u="sng" dirty="0">
                <a:solidFill>
                  <a:srgbClr val="FF0000"/>
                </a:solidFill>
              </a:rPr>
              <a:t>Hear The Gospel – Romans 10: 17  </a:t>
            </a:r>
            <a:r>
              <a:rPr lang="en-US" dirty="0"/>
              <a:t>                                                                                                            “Faith Comes by hearing and hearing by the word of God.”</a:t>
            </a:r>
          </a:p>
          <a:p>
            <a:pPr marL="0" indent="0">
              <a:buNone/>
            </a:pPr>
            <a:r>
              <a:rPr lang="en-US" b="1" u="sng" dirty="0">
                <a:solidFill>
                  <a:srgbClr val="FF0000"/>
                </a:solidFill>
              </a:rPr>
              <a:t>Believe The Gospel – Mark 16: 16                                                                               </a:t>
            </a:r>
          </a:p>
          <a:p>
            <a:pPr marL="0" indent="0">
              <a:buNone/>
            </a:pPr>
            <a:r>
              <a:rPr lang="en-US" dirty="0"/>
              <a:t> “   He that believeth and is baptized shall be saved, and he that believeth not shall be damned.”</a:t>
            </a:r>
          </a:p>
          <a:p>
            <a:pPr marL="0" indent="0">
              <a:buNone/>
            </a:pPr>
            <a:r>
              <a:rPr lang="en-US" b="1" u="sng" dirty="0">
                <a:solidFill>
                  <a:srgbClr val="FF0000"/>
                </a:solidFill>
              </a:rPr>
              <a:t>Repent of Sins – Luke 13: 3                                                                                                                      </a:t>
            </a:r>
            <a:r>
              <a:rPr lang="en-US" dirty="0"/>
              <a:t>“Repent or You will Perish</a:t>
            </a:r>
          </a:p>
          <a:p>
            <a:pPr marL="0" indent="0">
              <a:buNone/>
            </a:pPr>
            <a:r>
              <a:rPr lang="en-US" b="1" u="sng" dirty="0">
                <a:solidFill>
                  <a:srgbClr val="FF0000"/>
                </a:solidFill>
              </a:rPr>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solidFill>
                  <a:srgbClr val="FF0000"/>
                </a:solidFill>
              </a:rPr>
              <a:t>Be Baptized – Acts 2: 38                                                                                          </a:t>
            </a:r>
          </a:p>
          <a:p>
            <a:pPr marL="0" indent="0">
              <a:buNone/>
            </a:pPr>
            <a:r>
              <a:rPr lang="en-US" dirty="0"/>
              <a:t> “Repent and be baptized everyone of you in the name of Jesus Christ for the remission of sins, and you shall receive the gift of the Holy Spirit.</a:t>
            </a:r>
          </a:p>
          <a:p>
            <a:pPr marL="0" indent="0">
              <a:buNone/>
            </a:pPr>
            <a:endParaRPr lang="en-US" dirty="0"/>
          </a:p>
        </p:txBody>
      </p:sp>
    </p:spTree>
    <p:extLst>
      <p:ext uri="{BB962C8B-B14F-4D97-AF65-F5344CB8AC3E}">
        <p14:creationId xmlns:p14="http://schemas.microsoft.com/office/powerpoint/2010/main" val="5988074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sz="quarter"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a:t>God’s word is determined, fixed, cannot be altered!</a:t>
            </a:r>
          </a:p>
          <a:p>
            <a:pPr lvl="1"/>
            <a:r>
              <a:rPr lang="en-US" i="1" dirty="0" smtClean="0"/>
              <a:t>“God’s word, and His truth and faithfulness, upon which His laws are founded, are as fixed as the heaven and the earth; for they owe their durability to the same word and truth”</a:t>
            </a:r>
          </a:p>
          <a:p>
            <a:pPr lvl="1"/>
            <a:r>
              <a:rPr lang="en-US" i="1" dirty="0" smtClean="0"/>
              <a:t>“established in God’s presence beyond the possibility of change”</a:t>
            </a:r>
          </a:p>
          <a:p>
            <a:r>
              <a:rPr lang="en-US" dirty="0" smtClean="0"/>
              <a:t>God’s </a:t>
            </a:r>
            <a:r>
              <a:rPr lang="en-US" dirty="0"/>
              <a:t>laws stand! </a:t>
            </a:r>
            <a:r>
              <a:rPr lang="en-US" dirty="0" smtClean="0"/>
              <a:t>Men </a:t>
            </a:r>
            <a:r>
              <a:rPr lang="en-US" dirty="0"/>
              <a:t>will fail who attempt to change what God has determined</a:t>
            </a:r>
          </a:p>
          <a:p>
            <a:r>
              <a:rPr lang="en-US" dirty="0"/>
              <a:t>The Bible is God’s revealed will to man </a:t>
            </a:r>
          </a:p>
          <a:p>
            <a:pPr lvl="1"/>
            <a:r>
              <a:rPr lang="en-US" b="1" u="sng" dirty="0">
                <a:solidFill>
                  <a:srgbClr val="FF0000"/>
                </a:solidFill>
              </a:rPr>
              <a:t>1 Corinthians </a:t>
            </a:r>
            <a:r>
              <a:rPr lang="en-US" b="1" u="sng" dirty="0" smtClean="0">
                <a:solidFill>
                  <a:srgbClr val="FF0000"/>
                </a:solidFill>
              </a:rPr>
              <a:t>2:9-16 </a:t>
            </a:r>
            <a:r>
              <a:rPr lang="en-US" dirty="0" smtClean="0"/>
              <a:t>– “…. For who hath known the mind of the Lord, that he may instruct him?  But we have the mind of the Christ.”</a:t>
            </a:r>
            <a:endParaRPr lang="en-US" dirty="0"/>
          </a:p>
          <a:p>
            <a:r>
              <a:rPr lang="en-US" dirty="0"/>
              <a:t>Man is not capable of guiding himself</a:t>
            </a:r>
          </a:p>
          <a:p>
            <a:pPr lvl="1"/>
            <a:r>
              <a:rPr lang="en-US" b="1" u="sng" dirty="0" smtClean="0">
                <a:solidFill>
                  <a:srgbClr val="FF0000"/>
                </a:solidFill>
              </a:rPr>
              <a:t>Proverbs 14:12</a:t>
            </a:r>
            <a:r>
              <a:rPr lang="en-US" b="1" u="sng" dirty="0">
                <a:solidFill>
                  <a:srgbClr val="FF0000"/>
                </a:solidFill>
              </a:rPr>
              <a:t> </a:t>
            </a:r>
            <a:r>
              <a:rPr lang="en-US" dirty="0" smtClean="0"/>
              <a:t>– “There is a way which seems right unto a man, but the end thereof are the way of death.”</a:t>
            </a:r>
            <a:endParaRPr lang="en-US" dirty="0"/>
          </a:p>
          <a:p>
            <a:r>
              <a:rPr lang="en-US" dirty="0"/>
              <a:t>Mans is warned by God not to tamper with His word</a:t>
            </a:r>
          </a:p>
          <a:p>
            <a:pPr lvl="1"/>
            <a:r>
              <a:rPr lang="en-US" b="1" u="sng" dirty="0" smtClean="0">
                <a:solidFill>
                  <a:srgbClr val="FF0000"/>
                </a:solidFill>
              </a:rPr>
              <a:t>Revelation 22:18-19</a:t>
            </a:r>
            <a:endParaRPr lang="en-US" b="1" u="sng" dirty="0">
              <a:solidFill>
                <a:srgbClr val="FF0000"/>
              </a:solidFill>
            </a:endParaRPr>
          </a:p>
          <a:p>
            <a:endParaRPr lang="en-US" dirty="0"/>
          </a:p>
        </p:txBody>
      </p:sp>
    </p:spTree>
    <p:extLst>
      <p:ext uri="{BB962C8B-B14F-4D97-AF65-F5344CB8AC3E}">
        <p14:creationId xmlns:p14="http://schemas.microsoft.com/office/powerpoint/2010/main" val="1756399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500"/>
                                        <p:tgtEl>
                                          <p:spTgt spid="3">
                                            <p:txEl>
                                              <p:pRg st="8" end="8"/>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Jesus Said…</a:t>
            </a:r>
            <a:endParaRPr lang="en-US" b="1" dirty="0"/>
          </a:p>
        </p:txBody>
      </p:sp>
      <p:sp>
        <p:nvSpPr>
          <p:cNvPr id="3" name="Content Placeholder 2"/>
          <p:cNvSpPr>
            <a:spLocks noGrp="1"/>
          </p:cNvSpPr>
          <p:nvPr>
            <p:ph sz="quarter" idx="1"/>
          </p:nvPr>
        </p:nvSpPr>
        <p:spPr>
          <a:xfrm>
            <a:off x="914400" y="1447800"/>
            <a:ext cx="8001000" cy="51054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b="1" i="1" dirty="0" smtClean="0"/>
              <a:t>“And </a:t>
            </a:r>
            <a:r>
              <a:rPr lang="en-US" b="1" i="1" dirty="0"/>
              <a:t>I will give unto thee the keys of the kingdom of heaven: and whatsoever thou shalt bind on earth shall be bound in heaven: and whatsoever thou shalt loose on earth shall be loosed in </a:t>
            </a:r>
            <a:r>
              <a:rPr lang="en-US" b="1" i="1" dirty="0" smtClean="0"/>
              <a:t>heaven”</a:t>
            </a:r>
          </a:p>
          <a:p>
            <a:pPr lvl="1"/>
            <a:r>
              <a:rPr lang="en-US" b="1" dirty="0" smtClean="0">
                <a:solidFill>
                  <a:srgbClr val="FF0000"/>
                </a:solidFill>
              </a:rPr>
              <a:t>Matthew 16:19</a:t>
            </a:r>
          </a:p>
          <a:p>
            <a:r>
              <a:rPr lang="en-US" b="1" i="1" dirty="0" smtClean="0"/>
              <a:t>“Unto </a:t>
            </a:r>
            <a:r>
              <a:rPr lang="en-US" b="1" i="1" dirty="0"/>
              <a:t>whom it was revealed, that not unto themselves, but unto us they did minister the things, which are now reported unto you by them that have preached the gospel unto you with the Holy Ghost sent down from heaven; which things the angels desire to look </a:t>
            </a:r>
            <a:r>
              <a:rPr lang="en-US" b="1" i="1" dirty="0" smtClean="0"/>
              <a:t>into”</a:t>
            </a:r>
          </a:p>
          <a:p>
            <a:pPr lvl="1"/>
            <a:r>
              <a:rPr lang="en-US" b="1" dirty="0" smtClean="0">
                <a:solidFill>
                  <a:srgbClr val="FF0000"/>
                </a:solidFill>
              </a:rPr>
              <a:t>1 Peter 1:12</a:t>
            </a:r>
          </a:p>
          <a:p>
            <a:r>
              <a:rPr lang="en-US" b="1" i="1" dirty="0" smtClean="0"/>
              <a:t>“But </a:t>
            </a:r>
            <a:r>
              <a:rPr lang="en-US" b="1" i="1" dirty="0"/>
              <a:t>the Comforter, which is the Holy Ghost, whom the Father will send in my name, he shall teach you all things, and bring all things to your remembrance, whatsoever I have said unto </a:t>
            </a:r>
            <a:r>
              <a:rPr lang="en-US" b="1" i="1" dirty="0" smtClean="0"/>
              <a:t>you”</a:t>
            </a:r>
          </a:p>
          <a:p>
            <a:pPr lvl="1"/>
            <a:r>
              <a:rPr lang="en-US" b="1" dirty="0" smtClean="0">
                <a:solidFill>
                  <a:srgbClr val="FF0000"/>
                </a:solidFill>
              </a:rPr>
              <a:t>John 14:26</a:t>
            </a:r>
          </a:p>
          <a:p>
            <a:r>
              <a:rPr lang="en-US" b="1" i="1" dirty="0"/>
              <a:t>“Howbeit when he, the Spirit of truth, is come, he will guide you into all truth: for he shall not speak of himself; but whatsoever he shall hear, that shall he speak: and he will shew you things to </a:t>
            </a:r>
            <a:r>
              <a:rPr lang="en-US" b="1" i="1" dirty="0" smtClean="0"/>
              <a:t>come”</a:t>
            </a:r>
          </a:p>
          <a:p>
            <a:pPr lvl="1"/>
            <a:r>
              <a:rPr lang="en-US" b="1" dirty="0" smtClean="0">
                <a:solidFill>
                  <a:srgbClr val="FF0000"/>
                </a:solidFill>
              </a:rPr>
              <a:t>John 16:13</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664124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25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25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25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25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to </a:t>
            </a:r>
            <a:r>
              <a:rPr lang="en-US" b="1" dirty="0" smtClean="0"/>
              <a:t>Preach is Settled…</a:t>
            </a:r>
            <a:endParaRPr lang="en-US" dirty="0"/>
          </a:p>
        </p:txBody>
      </p:sp>
      <p:sp>
        <p:nvSpPr>
          <p:cNvPr id="3" name="Content Placeholder 2"/>
          <p:cNvSpPr>
            <a:spLocks noGrp="1"/>
          </p:cNvSpPr>
          <p:nvPr>
            <p:ph sz="quarter"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b="1" dirty="0" smtClean="0"/>
              <a:t>Gospel – Truth – The Word</a:t>
            </a:r>
          </a:p>
          <a:p>
            <a:pPr lvl="1"/>
            <a:r>
              <a:rPr lang="en-US" sz="1900" b="1" u="sng" dirty="0" smtClean="0">
                <a:solidFill>
                  <a:srgbClr val="FF0000"/>
                </a:solidFill>
              </a:rPr>
              <a:t>Mark 16:16 </a:t>
            </a:r>
            <a:r>
              <a:rPr lang="en-US" sz="1900" dirty="0" smtClean="0"/>
              <a:t>– “He that believeth and is baptized shall be saved; but he that believeth not shall be </a:t>
            </a:r>
            <a:r>
              <a:rPr lang="en-US" sz="1900" dirty="0"/>
              <a:t>d</a:t>
            </a:r>
            <a:r>
              <a:rPr lang="en-US" sz="1900" dirty="0" smtClean="0"/>
              <a:t>amned.”</a:t>
            </a:r>
          </a:p>
          <a:p>
            <a:pPr lvl="1"/>
            <a:r>
              <a:rPr lang="en-US" sz="1900" b="1" u="sng" dirty="0" smtClean="0">
                <a:solidFill>
                  <a:srgbClr val="FF0000"/>
                </a:solidFill>
              </a:rPr>
              <a:t>1 Corinthians 15:1-4 </a:t>
            </a:r>
            <a:r>
              <a:rPr lang="en-US" sz="1900" dirty="0" smtClean="0"/>
              <a:t>– Death – Burial - Resurrection</a:t>
            </a:r>
          </a:p>
          <a:p>
            <a:pPr lvl="1"/>
            <a:r>
              <a:rPr lang="en-US" sz="1900" b="1" u="sng" dirty="0" smtClean="0">
                <a:solidFill>
                  <a:srgbClr val="FF0000"/>
                </a:solidFill>
              </a:rPr>
              <a:t>Galatians 1:6-8 </a:t>
            </a:r>
            <a:r>
              <a:rPr lang="en-US" sz="1900" dirty="0" smtClean="0"/>
              <a:t>– “I marvel that you are so soon removed from him that called you into the grace of Christ unto another gospel, which is not another, but there be some that trouble you, and would pervert the gospel of Christ.  But though we, or an angel from heaven, preach any other gospel unto you than that which was preached unto you, let him be accursed.”</a:t>
            </a:r>
          </a:p>
          <a:p>
            <a:pPr lvl="1"/>
            <a:r>
              <a:rPr lang="en-US" sz="1900" b="1" u="sng" dirty="0" smtClean="0">
                <a:solidFill>
                  <a:srgbClr val="FF0000"/>
                </a:solidFill>
              </a:rPr>
              <a:t>2 Timothy 4:1-4 </a:t>
            </a:r>
            <a:r>
              <a:rPr lang="en-US" sz="1900" dirty="0" smtClean="0"/>
              <a:t>–”Preached the word; be instant in season, out of season; reprove, rebuke, exhort with all longsuffering and doctrine.  For the time will come when they will not endure sound doctrine; but after their own lusts shall they heap to themselves teachers having itching ears.”</a:t>
            </a:r>
          </a:p>
          <a:p>
            <a:pPr lvl="1"/>
            <a:r>
              <a:rPr lang="en-US" sz="1900" b="1" u="sng" dirty="0" smtClean="0">
                <a:solidFill>
                  <a:srgbClr val="FF0000"/>
                </a:solidFill>
              </a:rPr>
              <a:t>Matthew 15:8-9- </a:t>
            </a:r>
            <a:r>
              <a:rPr lang="en-US" sz="1900" dirty="0" smtClean="0"/>
              <a:t>“This people </a:t>
            </a:r>
            <a:r>
              <a:rPr lang="en-US" sz="1900" dirty="0" err="1" smtClean="0"/>
              <a:t>draweth</a:t>
            </a:r>
            <a:r>
              <a:rPr lang="en-US" sz="1900" dirty="0" smtClean="0"/>
              <a:t> nigh unto me with their mouth, and honor me with their lips; but their hearts are far from me.  But in vain do they worship me teaching for doctrine the commandments of men.”</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823102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b="1" dirty="0" smtClean="0">
                <a:solidFill>
                  <a:schemeClr val="tx1"/>
                </a:solidFill>
              </a:rPr>
              <a:t>Who is to Preach is Settled…</a:t>
            </a:r>
            <a:endParaRPr lang="en-US" b="1" dirty="0">
              <a:solidFill>
                <a:schemeClr val="tx1"/>
              </a:solidFill>
            </a:endParaRPr>
          </a:p>
        </p:txBody>
      </p:sp>
      <p:sp>
        <p:nvSpPr>
          <p:cNvPr id="3" name="Content Placeholder 2"/>
          <p:cNvSpPr>
            <a:spLocks noGrp="1"/>
          </p:cNvSpPr>
          <p:nvPr>
            <p:ph sz="quarter" idx="1"/>
          </p:nvPr>
        </p:nvSpPr>
        <p:spPr/>
        <p:style>
          <a:lnRef idx="2">
            <a:schemeClr val="dk1"/>
          </a:lnRef>
          <a:fillRef idx="1">
            <a:schemeClr val="lt1"/>
          </a:fillRef>
          <a:effectRef idx="0">
            <a:schemeClr val="dk1"/>
          </a:effectRef>
          <a:fontRef idx="minor">
            <a:schemeClr val="dk1"/>
          </a:fontRef>
        </p:style>
        <p:txBody>
          <a:bodyPr/>
          <a:lstStyle/>
          <a:p>
            <a:r>
              <a:rPr lang="en-US" b="1" dirty="0" smtClean="0"/>
              <a:t>Apostles – Men – Mark 16: 15-16</a:t>
            </a:r>
          </a:p>
          <a:p>
            <a:pPr lvl="1"/>
            <a:r>
              <a:rPr lang="en-US" b="1" u="sng" dirty="0" smtClean="0">
                <a:solidFill>
                  <a:srgbClr val="FF0000"/>
                </a:solidFill>
              </a:rPr>
              <a:t>2 Timothy 2:1-2 </a:t>
            </a:r>
            <a:r>
              <a:rPr lang="en-US" dirty="0" smtClean="0"/>
              <a:t>– “Thou therefore my son, be strong in the grace that is in Christ Jesus.  And the things that thou hast heard of me among many witness, the same commit thou to faithful men, who shall be able to teach others also.”</a:t>
            </a:r>
          </a:p>
          <a:p>
            <a:pPr lvl="1"/>
            <a:r>
              <a:rPr lang="en-US" b="1" u="sng" dirty="0" smtClean="0">
                <a:solidFill>
                  <a:srgbClr val="FF0000"/>
                </a:solidFill>
              </a:rPr>
              <a:t>1 Timothy 2:11-14 </a:t>
            </a:r>
            <a:r>
              <a:rPr lang="en-US" dirty="0" smtClean="0"/>
              <a:t>– “Let the woman learn in silence with all subjection.  But I suffer not a woman to teach, nor usurp authority over man, but to be in silence.  For Adam was first formed, than Eve.  And Adam was not deceived, but the woman being deceived, was in transgression.”</a:t>
            </a:r>
          </a:p>
          <a:p>
            <a:pPr marL="320040" lvl="1" indent="0">
              <a:buNone/>
            </a:pPr>
            <a:endParaRPr lang="en-US" dirty="0"/>
          </a:p>
        </p:txBody>
      </p:sp>
    </p:spTree>
    <p:extLst>
      <p:ext uri="{BB962C8B-B14F-4D97-AF65-F5344CB8AC3E}">
        <p14:creationId xmlns:p14="http://schemas.microsoft.com/office/powerpoint/2010/main" val="3228054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25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constitutes Sin is Settled…</a:t>
            </a:r>
            <a:endParaRPr lang="en-US" b="1" dirty="0"/>
          </a:p>
        </p:txBody>
      </p:sp>
      <p:sp>
        <p:nvSpPr>
          <p:cNvPr id="3" name="Content Placeholder 2"/>
          <p:cNvSpPr>
            <a:spLocks noGrp="1"/>
          </p:cNvSpPr>
          <p:nvPr>
            <p:ph sz="quarter" idx="1"/>
          </p:nvPr>
        </p:nvSpPr>
        <p:spPr/>
        <p:style>
          <a:lnRef idx="2">
            <a:schemeClr val="dk1"/>
          </a:lnRef>
          <a:fillRef idx="1">
            <a:schemeClr val="lt1"/>
          </a:fillRef>
          <a:effectRef idx="0">
            <a:schemeClr val="dk1"/>
          </a:effectRef>
          <a:fontRef idx="minor">
            <a:schemeClr val="dk1"/>
          </a:fontRef>
        </p:style>
        <p:txBody>
          <a:bodyPr/>
          <a:lstStyle/>
          <a:p>
            <a:r>
              <a:rPr lang="en-US" b="1" dirty="0" smtClean="0"/>
              <a:t>Sin</a:t>
            </a:r>
          </a:p>
          <a:p>
            <a:pPr lvl="1"/>
            <a:r>
              <a:rPr lang="en-US" sz="2800" b="1" u="sng" dirty="0" smtClean="0">
                <a:solidFill>
                  <a:srgbClr val="FF0000"/>
                </a:solidFill>
              </a:rPr>
              <a:t>1 John 5:17 </a:t>
            </a:r>
            <a:r>
              <a:rPr lang="en-US" sz="2800" dirty="0" smtClean="0"/>
              <a:t>– “All unrighteousness is sin; and there is a sin not to death.”</a:t>
            </a:r>
          </a:p>
          <a:p>
            <a:pPr lvl="1"/>
            <a:r>
              <a:rPr lang="en-US" sz="2800" b="1" u="sng" dirty="0" smtClean="0">
                <a:solidFill>
                  <a:srgbClr val="FF0000"/>
                </a:solidFill>
              </a:rPr>
              <a:t>1 John 3:4 </a:t>
            </a:r>
            <a:r>
              <a:rPr lang="en-US" sz="2800" dirty="0" smtClean="0"/>
              <a:t>– “Whosoever committed sin </a:t>
            </a:r>
            <a:r>
              <a:rPr lang="en-US" sz="2800" dirty="0" err="1" smtClean="0"/>
              <a:t>transgresseth</a:t>
            </a:r>
            <a:r>
              <a:rPr lang="en-US" sz="2800" dirty="0" smtClean="0"/>
              <a:t> the law; for sin is the transgression of the law.”</a:t>
            </a:r>
          </a:p>
          <a:p>
            <a:pPr lvl="1"/>
            <a:r>
              <a:rPr lang="en-US" sz="2800" b="1" u="sng" dirty="0" smtClean="0">
                <a:solidFill>
                  <a:srgbClr val="FF0000"/>
                </a:solidFill>
              </a:rPr>
              <a:t>James 4:17 </a:t>
            </a:r>
            <a:r>
              <a:rPr lang="en-US" sz="2800" dirty="0" smtClean="0"/>
              <a:t>– “Therefore to him that </a:t>
            </a:r>
            <a:r>
              <a:rPr lang="en-US" sz="2800" dirty="0" err="1" smtClean="0"/>
              <a:t>knoweth</a:t>
            </a:r>
            <a:r>
              <a:rPr lang="en-US" sz="2800" dirty="0" smtClean="0"/>
              <a:t> to do good, and doeth it not, to him it is sin.”</a:t>
            </a:r>
          </a:p>
          <a:p>
            <a:pPr lvl="1"/>
            <a:r>
              <a:rPr lang="en-US" sz="2800" b="1" u="sng" dirty="0" smtClean="0">
                <a:solidFill>
                  <a:srgbClr val="FF0000"/>
                </a:solidFill>
              </a:rPr>
              <a:t>Romans 3: 23 </a:t>
            </a:r>
            <a:r>
              <a:rPr lang="en-US" sz="2800" dirty="0" smtClean="0"/>
              <a:t>– “For all have sinned, and come short of the glory of God.”</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4557704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25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25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Remedy for Sin Settled…</a:t>
            </a:r>
            <a:endParaRPr lang="en-US" b="1" dirty="0"/>
          </a:p>
        </p:txBody>
      </p:sp>
      <p:sp>
        <p:nvSpPr>
          <p:cNvPr id="3" name="Content Placeholder 2"/>
          <p:cNvSpPr>
            <a:spLocks noGrp="1"/>
          </p:cNvSpPr>
          <p:nvPr>
            <p:ph sz="quarter"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b="1" dirty="0" smtClean="0"/>
              <a:t>The Blood of Christ</a:t>
            </a:r>
          </a:p>
          <a:p>
            <a:pPr lvl="1"/>
            <a:r>
              <a:rPr lang="en-US" b="1" u="sng" dirty="0" smtClean="0">
                <a:solidFill>
                  <a:srgbClr val="FF0000"/>
                </a:solidFill>
              </a:rPr>
              <a:t>Matthew 26:28 </a:t>
            </a:r>
            <a:r>
              <a:rPr lang="en-US" dirty="0" smtClean="0"/>
              <a:t>“For this is my blood of the new testament, which is shed for many for the remissions of sins.”</a:t>
            </a:r>
          </a:p>
          <a:p>
            <a:pPr lvl="1"/>
            <a:r>
              <a:rPr lang="en-US" b="1" u="sng" dirty="0" smtClean="0">
                <a:solidFill>
                  <a:srgbClr val="FF0000"/>
                </a:solidFill>
              </a:rPr>
              <a:t>Romans 5:8- 9 </a:t>
            </a:r>
            <a:r>
              <a:rPr lang="en-US" dirty="0" smtClean="0"/>
              <a:t>– “But God </a:t>
            </a:r>
            <a:r>
              <a:rPr lang="en-US" dirty="0" err="1" smtClean="0"/>
              <a:t>commendeth</a:t>
            </a:r>
            <a:r>
              <a:rPr lang="en-US" dirty="0" smtClean="0"/>
              <a:t> his love toward us, in that while we were yet sinners, Christ died for us.  Much more then, being now justified by his blood, we shall be saved from wrath through him.”</a:t>
            </a:r>
          </a:p>
          <a:p>
            <a:pPr lvl="1"/>
            <a:r>
              <a:rPr lang="en-US" b="1" u="sng" dirty="0" smtClean="0">
                <a:solidFill>
                  <a:srgbClr val="FF0000"/>
                </a:solidFill>
              </a:rPr>
              <a:t>Hebrews 5:8-9 </a:t>
            </a:r>
            <a:r>
              <a:rPr lang="en-US" dirty="0" smtClean="0"/>
              <a:t>– “Though he were a Son, yet learned he obedience by things which he suffered; and being made perfect, he became the author of eternal salvation unto all them that obey him.”</a:t>
            </a:r>
          </a:p>
          <a:p>
            <a:pPr lvl="1"/>
            <a:r>
              <a:rPr lang="en-US" b="1" u="sng" dirty="0" smtClean="0">
                <a:solidFill>
                  <a:srgbClr val="FF0000"/>
                </a:solidFill>
              </a:rPr>
              <a:t>1 John 1:7 </a:t>
            </a:r>
            <a:r>
              <a:rPr lang="en-US" dirty="0" smtClean="0"/>
              <a:t>– “But if we walk in the light, as he is in the light, we have fellowship with one another, and the blood of Jesus Christ his Son </a:t>
            </a:r>
            <a:r>
              <a:rPr lang="en-US" dirty="0" err="1" smtClean="0"/>
              <a:t>cleanseth</a:t>
            </a:r>
            <a:r>
              <a:rPr lang="en-US" dirty="0" smtClean="0"/>
              <a:t> us from all sin.”</a:t>
            </a:r>
          </a:p>
          <a:p>
            <a:pPr lvl="1"/>
            <a:endParaRPr lang="en-US" dirty="0" smtClean="0"/>
          </a:p>
          <a:p>
            <a:pPr lvl="1"/>
            <a:endParaRPr lang="en-US" dirty="0"/>
          </a:p>
        </p:txBody>
      </p:sp>
    </p:spTree>
    <p:extLst>
      <p:ext uri="{BB962C8B-B14F-4D97-AF65-F5344CB8AC3E}">
        <p14:creationId xmlns:p14="http://schemas.microsoft.com/office/powerpoint/2010/main" val="2477429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b="1" dirty="0" smtClean="0">
                <a:solidFill>
                  <a:schemeClr val="tx1"/>
                </a:solidFill>
              </a:rPr>
              <a:t>Worship is Settled…</a:t>
            </a:r>
            <a:endParaRPr lang="en-US" b="1" dirty="0">
              <a:solidFill>
                <a:schemeClr val="tx1"/>
              </a:solidFill>
            </a:endParaRPr>
          </a:p>
        </p:txBody>
      </p:sp>
      <p:sp>
        <p:nvSpPr>
          <p:cNvPr id="3" name="Content Placeholder 2"/>
          <p:cNvSpPr>
            <a:spLocks noGrp="1"/>
          </p:cNvSpPr>
          <p:nvPr>
            <p:ph sz="quarter"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b="1" dirty="0" smtClean="0"/>
              <a:t>Must worship God’s way</a:t>
            </a:r>
          </a:p>
          <a:p>
            <a:pPr lvl="1"/>
            <a:r>
              <a:rPr lang="en-US" b="1" u="sng" dirty="0" smtClean="0">
                <a:solidFill>
                  <a:srgbClr val="FF0000"/>
                </a:solidFill>
              </a:rPr>
              <a:t>John 4:24 </a:t>
            </a:r>
            <a:r>
              <a:rPr lang="en-US" dirty="0" smtClean="0"/>
              <a:t>– God is a Spirit and they that worship him must worship him in spirit and truth.”</a:t>
            </a:r>
          </a:p>
          <a:p>
            <a:pPr lvl="1"/>
            <a:r>
              <a:rPr lang="en-US" b="1" u="sng" dirty="0" smtClean="0">
                <a:solidFill>
                  <a:srgbClr val="FF0000"/>
                </a:solidFill>
              </a:rPr>
              <a:t>Acts 2:42 </a:t>
            </a:r>
            <a:r>
              <a:rPr lang="en-US" dirty="0" smtClean="0"/>
              <a:t>– “and they continued steadfastly in the apostles doctrine and fellowship, and in breaking bread, and in prayers.”</a:t>
            </a:r>
          </a:p>
          <a:p>
            <a:pPr lvl="1"/>
            <a:r>
              <a:rPr lang="en-US" b="1" u="sng" dirty="0" smtClean="0">
                <a:solidFill>
                  <a:srgbClr val="FF0000"/>
                </a:solidFill>
              </a:rPr>
              <a:t>Ephesians 5:19 </a:t>
            </a:r>
            <a:r>
              <a:rPr lang="en-US" dirty="0" smtClean="0"/>
              <a:t>– “speaking to yourselves in psalms and hymns and spiritual songs, singing and making melody in your heart to the Lord.”</a:t>
            </a:r>
          </a:p>
          <a:p>
            <a:pPr lvl="1"/>
            <a:r>
              <a:rPr lang="en-US" b="1" u="sng" dirty="0" smtClean="0">
                <a:solidFill>
                  <a:srgbClr val="FF0000"/>
                </a:solidFill>
              </a:rPr>
              <a:t>Acts 20:7 </a:t>
            </a:r>
            <a:r>
              <a:rPr lang="en-US" dirty="0" smtClean="0"/>
              <a:t>– “upon the first day of the week, the disciples came together to break bread.”</a:t>
            </a:r>
          </a:p>
          <a:p>
            <a:pPr lvl="1"/>
            <a:r>
              <a:rPr lang="en-US" b="1" u="sng" dirty="0" smtClean="0">
                <a:solidFill>
                  <a:srgbClr val="FF0000"/>
                </a:solidFill>
              </a:rPr>
              <a:t>1 Corinthians 16:1-2 </a:t>
            </a:r>
            <a:r>
              <a:rPr lang="en-US" dirty="0" smtClean="0"/>
              <a:t>– “Now concerning the collection for the saints, as I have given order to the churches of Galatia, even so do ye.  Upon the first day of the week, let every one of you to lay by him in store, as God has prospered him, that there be non gathering when I come.”</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9135210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solidFill>
                  <a:schemeClr val="tx1"/>
                </a:solidFill>
              </a:rPr>
              <a:t>Work is Settled…</a:t>
            </a:r>
            <a:endParaRPr lang="en-US" dirty="0">
              <a:solidFill>
                <a:schemeClr val="tx1"/>
              </a:solidFill>
            </a:endParaRPr>
          </a:p>
        </p:txBody>
      </p:sp>
      <p:sp>
        <p:nvSpPr>
          <p:cNvPr id="3" name="Content Placeholder 2"/>
          <p:cNvSpPr>
            <a:spLocks noGrp="1"/>
          </p:cNvSpPr>
          <p:nvPr>
            <p:ph sz="quarter" idx="1"/>
          </p:nvPr>
        </p:nvSpPr>
        <p:spPr/>
        <p:style>
          <a:lnRef idx="2">
            <a:schemeClr val="dk1"/>
          </a:lnRef>
          <a:fillRef idx="1">
            <a:schemeClr val="lt1"/>
          </a:fillRef>
          <a:effectRef idx="0">
            <a:schemeClr val="dk1"/>
          </a:effectRef>
          <a:fontRef idx="minor">
            <a:schemeClr val="dk1"/>
          </a:fontRef>
        </p:style>
        <p:txBody>
          <a:bodyPr>
            <a:normAutofit/>
          </a:bodyPr>
          <a:lstStyle/>
          <a:p>
            <a:r>
              <a:rPr lang="en-US" b="1" dirty="0" smtClean="0"/>
              <a:t>Divine Pattern</a:t>
            </a:r>
          </a:p>
          <a:p>
            <a:pPr lvl="1"/>
            <a:r>
              <a:rPr lang="en-US" sz="2000" b="1" u="sng" dirty="0">
                <a:solidFill>
                  <a:srgbClr val="FF0000"/>
                </a:solidFill>
              </a:rPr>
              <a:t>2</a:t>
            </a:r>
            <a:r>
              <a:rPr lang="en-US" sz="2000" b="1" u="sng" dirty="0" smtClean="0">
                <a:solidFill>
                  <a:srgbClr val="FF0000"/>
                </a:solidFill>
              </a:rPr>
              <a:t> Timothy </a:t>
            </a:r>
            <a:r>
              <a:rPr lang="en-US" sz="2000" b="1" u="sng" dirty="0" smtClean="0">
                <a:solidFill>
                  <a:srgbClr val="FF0000"/>
                </a:solidFill>
              </a:rPr>
              <a:t>3:16-17 </a:t>
            </a:r>
            <a:r>
              <a:rPr lang="en-US" sz="2000" dirty="0" smtClean="0"/>
              <a:t>– “All scripture is given by the inspiration of God, and is profitable for doctrine, for reproof, for correction, for instruction in righteousness.  That the man of God may be perfect, thoroughly furnished unto all good works.”</a:t>
            </a:r>
            <a:endParaRPr lang="en-US" sz="2000" dirty="0" smtClean="0"/>
          </a:p>
          <a:p>
            <a:pPr lvl="1"/>
            <a:r>
              <a:rPr lang="en-US" sz="2000" b="1" u="sng" dirty="0" smtClean="0">
                <a:solidFill>
                  <a:srgbClr val="FF0000"/>
                </a:solidFill>
              </a:rPr>
              <a:t>1 Timothy </a:t>
            </a:r>
            <a:r>
              <a:rPr lang="en-US" sz="2000" b="1" u="sng" dirty="0" smtClean="0">
                <a:solidFill>
                  <a:srgbClr val="FF0000"/>
                </a:solidFill>
              </a:rPr>
              <a:t>3:15 </a:t>
            </a:r>
            <a:r>
              <a:rPr lang="en-US" sz="2000" dirty="0" smtClean="0"/>
              <a:t>– “…..that thou may know how to behave thyself in the house of G</a:t>
            </a:r>
            <a:r>
              <a:rPr lang="en-US" sz="2000" dirty="0" smtClean="0"/>
              <a:t>od, which is the pillar and ground of the truth.”</a:t>
            </a:r>
            <a:endParaRPr lang="en-US" sz="2000" dirty="0" smtClean="0"/>
          </a:p>
          <a:p>
            <a:pPr lvl="1"/>
            <a:r>
              <a:rPr lang="en-US" sz="2000" b="1" u="sng" dirty="0" smtClean="0">
                <a:solidFill>
                  <a:srgbClr val="FF0000"/>
                </a:solidFill>
              </a:rPr>
              <a:t>Ephesians </a:t>
            </a:r>
            <a:r>
              <a:rPr lang="en-US" sz="2000" b="1" u="sng" dirty="0" smtClean="0">
                <a:solidFill>
                  <a:srgbClr val="FF0000"/>
                </a:solidFill>
              </a:rPr>
              <a:t>4:15-16 </a:t>
            </a:r>
            <a:r>
              <a:rPr lang="en-US" sz="2000" dirty="0" smtClean="0"/>
              <a:t>– “But speak the truth in love, that we may grow up in him in all things, which is the head, even Christ.  From whom the whole body fitly joined together and compacted by that which every joint </a:t>
            </a:r>
            <a:r>
              <a:rPr lang="en-US" sz="2000" dirty="0" err="1" smtClean="0"/>
              <a:t>supplieth</a:t>
            </a:r>
            <a:r>
              <a:rPr lang="en-US" sz="2000" dirty="0" smtClean="0"/>
              <a:t>, according to the effectual working in the measure of every part, </a:t>
            </a:r>
            <a:r>
              <a:rPr lang="en-US" sz="2000" dirty="0" err="1" smtClean="0"/>
              <a:t>maketh</a:t>
            </a:r>
            <a:r>
              <a:rPr lang="en-US" sz="2000" dirty="0" smtClean="0"/>
              <a:t> increase of the body unto the edifying of itself in love.”</a:t>
            </a:r>
            <a:endParaRPr lang="en-US" sz="2000" dirty="0" smtClean="0"/>
          </a:p>
          <a:p>
            <a:pPr lvl="1"/>
            <a:endParaRPr lang="en-US" dirty="0" smtClean="0"/>
          </a:p>
          <a:p>
            <a:pPr lvl="1"/>
            <a:endParaRPr lang="en-US" dirty="0"/>
          </a:p>
        </p:txBody>
      </p:sp>
    </p:spTree>
    <p:extLst>
      <p:ext uri="{BB962C8B-B14F-4D97-AF65-F5344CB8AC3E}">
        <p14:creationId xmlns:p14="http://schemas.microsoft.com/office/powerpoint/2010/main" val="2468311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218</TotalTime>
  <Words>1509</Words>
  <Application>Microsoft Office PowerPoint</Application>
  <PresentationFormat>On-screen Show (4:3)</PresentationFormat>
  <Paragraphs>78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Franklin Gothic Book</vt:lpstr>
      <vt:lpstr>Perpetua</vt:lpstr>
      <vt:lpstr>Wingdings 2</vt:lpstr>
      <vt:lpstr>Equity</vt:lpstr>
      <vt:lpstr>Things Settled In Heaven</vt:lpstr>
      <vt:lpstr>Introduction</vt:lpstr>
      <vt:lpstr>Jesus Said…</vt:lpstr>
      <vt:lpstr>What to Preach is Settled…</vt:lpstr>
      <vt:lpstr>Who is to Preach is Settled…</vt:lpstr>
      <vt:lpstr>What constitutes Sin is Settled…</vt:lpstr>
      <vt:lpstr>The Remedy for Sin Settled…</vt:lpstr>
      <vt:lpstr>Worship is Settled…</vt:lpstr>
      <vt:lpstr>Work is Settled…</vt:lpstr>
      <vt:lpstr>Our Attitude on What is Settled?</vt:lpstr>
      <vt:lpstr>What Must I Do To Be Saved?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Settled In Heaven</dc:title>
  <dc:creator>Tommy G. McClure</dc:creator>
  <cp:lastModifiedBy>Fair Park</cp:lastModifiedBy>
  <cp:revision>56</cp:revision>
  <dcterms:created xsi:type="dcterms:W3CDTF">2014-10-12T01:53:17Z</dcterms:created>
  <dcterms:modified xsi:type="dcterms:W3CDTF">2016-03-19T19:11:42Z</dcterms:modified>
</cp:coreProperties>
</file>